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72" r:id="rId9"/>
    <p:sldId id="261" r:id="rId10"/>
    <p:sldId id="273" r:id="rId11"/>
    <p:sldId id="269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2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36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36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366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5CB"/>
          </a:solidFill>
        </a:fill>
      </a:tcStyle>
    </a:wholeTbl>
    <a:band2H>
      <a:tcTxStyle/>
      <a:tcStyle>
        <a:tcBdr/>
        <a:fill>
          <a:solidFill>
            <a:srgbClr val="FDEB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4"/>
          </a:solidFill>
        </a:fill>
      </a:tcStyle>
    </a:wholeTbl>
    <a:band2H>
      <a:tcTxStyle/>
      <a:tcStyle>
        <a:tcBdr/>
        <a:fill>
          <a:solidFill>
            <a:srgbClr val="E6EA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ECA"/>
          </a:solidFill>
        </a:fill>
      </a:tcStyle>
    </a:wholeTbl>
    <a:band2H>
      <a:tcTxStyle/>
      <a:tcStyle>
        <a:tcBdr/>
        <a:fill>
          <a:solidFill>
            <a:srgbClr val="FFF7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3366"/>
        </a:fontRef>
        <a:srgbClr val="0033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3366"/>
              </a:solidFill>
              <a:prstDash val="solid"/>
              <a:round/>
            </a:ln>
          </a:top>
          <a:bottom>
            <a:ln w="254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3366"/>
              </a:solidFill>
              <a:prstDash val="solid"/>
              <a:round/>
            </a:ln>
          </a:top>
          <a:bottom>
            <a:ln w="254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003366"/>
              </a:solidFill>
              <a:prstDash val="solid"/>
              <a:round/>
            </a:ln>
          </a:left>
          <a:right>
            <a:ln w="12700" cap="flat">
              <a:solidFill>
                <a:srgbClr val="003366"/>
              </a:solidFill>
              <a:prstDash val="solid"/>
              <a:round/>
            </a:ln>
          </a:right>
          <a:top>
            <a:ln w="12700" cap="flat">
              <a:solidFill>
                <a:srgbClr val="003366"/>
              </a:solidFill>
              <a:prstDash val="solid"/>
              <a:round/>
            </a:ln>
          </a:top>
          <a:bottom>
            <a:ln w="127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solidFill>
                <a:srgbClr val="003366"/>
              </a:solidFill>
              <a:prstDash val="solid"/>
              <a:round/>
            </a:ln>
          </a:insideH>
          <a:insideV>
            <a:ln w="12700" cap="flat">
              <a:solidFill>
                <a:srgbClr val="003366"/>
              </a:solidFill>
              <a:prstDash val="solid"/>
              <a:round/>
            </a:ln>
          </a:insideV>
        </a:tcBdr>
        <a:fill>
          <a:solidFill>
            <a:srgbClr val="00336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003366"/>
              </a:solidFill>
              <a:prstDash val="solid"/>
              <a:round/>
            </a:ln>
          </a:left>
          <a:right>
            <a:ln w="12700" cap="flat">
              <a:solidFill>
                <a:srgbClr val="003366"/>
              </a:solidFill>
              <a:prstDash val="solid"/>
              <a:round/>
            </a:ln>
          </a:right>
          <a:top>
            <a:ln w="12700" cap="flat">
              <a:solidFill>
                <a:srgbClr val="003366"/>
              </a:solidFill>
              <a:prstDash val="solid"/>
              <a:round/>
            </a:ln>
          </a:top>
          <a:bottom>
            <a:ln w="127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solidFill>
                <a:srgbClr val="003366"/>
              </a:solidFill>
              <a:prstDash val="solid"/>
              <a:round/>
            </a:ln>
          </a:insideH>
          <a:insideV>
            <a:ln w="12700" cap="flat">
              <a:solidFill>
                <a:srgbClr val="003366"/>
              </a:solidFill>
              <a:prstDash val="solid"/>
              <a:round/>
            </a:ln>
          </a:insideV>
        </a:tcBdr>
        <a:fill>
          <a:solidFill>
            <a:srgbClr val="003366">
              <a:alpha val="20000"/>
            </a:srgbClr>
          </a:solidFill>
        </a:fill>
      </a:tcStyle>
    </a:firstCol>
    <a:lastRow>
      <a:tcTxStyle b="on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003366"/>
              </a:solidFill>
              <a:prstDash val="solid"/>
              <a:round/>
            </a:ln>
          </a:left>
          <a:right>
            <a:ln w="12700" cap="flat">
              <a:solidFill>
                <a:srgbClr val="003366"/>
              </a:solidFill>
              <a:prstDash val="solid"/>
              <a:round/>
            </a:ln>
          </a:right>
          <a:top>
            <a:ln w="50800" cap="flat">
              <a:solidFill>
                <a:srgbClr val="003366"/>
              </a:solidFill>
              <a:prstDash val="solid"/>
              <a:round/>
            </a:ln>
          </a:top>
          <a:bottom>
            <a:ln w="127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solidFill>
                <a:srgbClr val="003366"/>
              </a:solidFill>
              <a:prstDash val="solid"/>
              <a:round/>
            </a:ln>
          </a:insideH>
          <a:insideV>
            <a:ln w="12700" cap="flat">
              <a:solidFill>
                <a:srgbClr val="00336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003366"/>
              </a:solidFill>
              <a:prstDash val="solid"/>
              <a:round/>
            </a:ln>
          </a:left>
          <a:right>
            <a:ln w="12700" cap="flat">
              <a:solidFill>
                <a:srgbClr val="003366"/>
              </a:solidFill>
              <a:prstDash val="solid"/>
              <a:round/>
            </a:ln>
          </a:right>
          <a:top>
            <a:ln w="12700" cap="flat">
              <a:solidFill>
                <a:srgbClr val="003366"/>
              </a:solidFill>
              <a:prstDash val="solid"/>
              <a:round/>
            </a:ln>
          </a:top>
          <a:bottom>
            <a:ln w="254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solidFill>
                <a:srgbClr val="003366"/>
              </a:solidFill>
              <a:prstDash val="solid"/>
              <a:round/>
            </a:ln>
          </a:insideH>
          <a:insideV>
            <a:ln w="12700" cap="flat">
              <a:solidFill>
                <a:srgbClr val="00336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79052"/>
  </p:normalViewPr>
  <p:slideViewPr>
    <p:cSldViewPr snapToGrid="0">
      <p:cViewPr varScale="1">
        <p:scale>
          <a:sx n="78" d="100"/>
          <a:sy n="78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1pPr>
    <a:lvl2pPr indent="2286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2pPr>
    <a:lvl3pPr indent="4572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3pPr>
    <a:lvl4pPr indent="6858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4pPr>
    <a:lvl5pPr indent="9144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5pPr>
    <a:lvl6pPr indent="11430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6pPr>
    <a:lvl7pPr indent="13716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7pPr>
    <a:lvl8pPr indent="16002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8pPr>
    <a:lvl9pPr indent="18288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76036" lvl="1" indent="-280736">
              <a:buFontTx/>
            </a:pPr>
            <a:r>
              <a:rPr lang="en-US" sz="2130" dirty="0"/>
              <a:t>1. Allows users to submit new recipes with fields for title, ingredients, instructions, and tags for dietary preferences. </a:t>
            </a:r>
          </a:p>
          <a:p>
            <a:pPr marL="776036" lvl="1" indent="-280736">
              <a:buFontTx/>
            </a:pPr>
            <a:r>
              <a:rPr lang="en-US" sz="2130" dirty="0"/>
              <a:t>Includes options for uploading photos, cooking times, and difficulty levels. </a:t>
            </a:r>
          </a:p>
          <a:p>
            <a:pPr marL="776036" lvl="1" indent="-280736">
              <a:buFontTx/>
            </a:pPr>
            <a:r>
              <a:rPr lang="en-US" sz="2130" dirty="0"/>
              <a:t>Users can categorize recipes by cuisine or meal type</a:t>
            </a:r>
          </a:p>
          <a:p>
            <a:r>
              <a:rPr lang="en-US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340009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/>
          <p:nvPr/>
        </p:nvSpPr>
        <p:spPr>
          <a:xfrm>
            <a:off x="-101205" y="-55564"/>
            <a:ext cx="12345593" cy="7122319"/>
          </a:xfrm>
          <a:prstGeom prst="rect">
            <a:avLst/>
          </a:prstGeom>
          <a:solidFill>
            <a:srgbClr val="182A5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HEADER"/>
          <p:cNvSpPr txBox="1">
            <a:spLocks noGrp="1"/>
          </p:cNvSpPr>
          <p:nvPr>
            <p:ph type="title" hasCustomPrompt="1"/>
          </p:nvPr>
        </p:nvSpPr>
        <p:spPr>
          <a:xfrm>
            <a:off x="1523999" y="1563290"/>
            <a:ext cx="9144001" cy="1835151"/>
          </a:xfrm>
          <a:prstGeom prst="rect">
            <a:avLst/>
          </a:prstGeom>
        </p:spPr>
        <p:txBody>
          <a:bodyPr anchor="t"/>
          <a:lstStyle>
            <a:lvl1pPr>
              <a:defRPr sz="6000"/>
            </a:lvl1pPr>
          </a:lstStyle>
          <a:p>
            <a:r>
              <a:t>HEADER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3999" y="3410346"/>
            <a:ext cx="9144001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02" y="6054090"/>
            <a:ext cx="7452995" cy="36322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667462" cy="9790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831850" y="550405"/>
            <a:ext cx="10515600" cy="2852738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3430130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D9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D9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D9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D9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D9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5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02" y="6054090"/>
            <a:ext cx="7452995" cy="36322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4"/>
            <a:ext cx="5181600" cy="4262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4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6464300"/>
            <a:ext cx="113538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839787" y="2635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579562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solidFill>
                  <a:schemeClr val="accent3"/>
                </a:solidFill>
              </a:defRPr>
            </a:lvl1pPr>
            <a:lvl2pPr marL="0" indent="457200">
              <a:buSzTx/>
              <a:buFontTx/>
              <a:buNone/>
              <a:defRPr sz="2400" b="1">
                <a:solidFill>
                  <a:schemeClr val="accent3"/>
                </a:solidFill>
              </a:defRPr>
            </a:lvl2pPr>
            <a:lvl3pPr marL="0" indent="914400">
              <a:buSzTx/>
              <a:buFontTx/>
              <a:buNone/>
              <a:defRPr sz="2400" b="1">
                <a:solidFill>
                  <a:schemeClr val="accent3"/>
                </a:solidFill>
              </a:defRPr>
            </a:lvl3pPr>
            <a:lvl4pPr marL="0" indent="1371600">
              <a:buSzTx/>
              <a:buFontTx/>
              <a:buNone/>
              <a:defRPr sz="2400" b="1">
                <a:solidFill>
                  <a:schemeClr val="accent3"/>
                </a:solidFill>
              </a:defRPr>
            </a:lvl4pPr>
            <a:lvl5pPr marL="0" indent="1828800">
              <a:buSzTx/>
              <a:buFontTx/>
              <a:buNone/>
              <a:defRPr sz="24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579562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>
                <a:solidFill>
                  <a:schemeClr val="accent3"/>
                </a:solidFill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5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02" y="6054090"/>
            <a:ext cx="7452995" cy="36322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65761" y="627865"/>
            <a:ext cx="4548530" cy="82391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299723" y="635486"/>
            <a:ext cx="4546579" cy="823913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2400" b="1"/>
            </a:pPr>
            <a:r>
              <a:rPr lang="en-US"/>
              <a:t>Click to edit Master text styles</a:t>
            </a:r>
          </a:p>
        </p:txBody>
      </p:sp>
      <p:sp>
        <p:nvSpPr>
          <p:cNvPr id="86" name="Picture Placeholder 30"/>
          <p:cNvSpPr>
            <a:spLocks noGrp="1"/>
          </p:cNvSpPr>
          <p:nvPr>
            <p:ph type="pic" sz="quarter" idx="22"/>
          </p:nvPr>
        </p:nvSpPr>
        <p:spPr>
          <a:xfrm>
            <a:off x="1465761" y="1566484"/>
            <a:ext cx="4548530" cy="30213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7" name="Picture Placeholder 30"/>
          <p:cNvSpPr>
            <a:spLocks noGrp="1"/>
          </p:cNvSpPr>
          <p:nvPr>
            <p:ph type="pic" sz="quarter" idx="23"/>
          </p:nvPr>
        </p:nvSpPr>
        <p:spPr>
          <a:xfrm>
            <a:off x="6299722" y="1566484"/>
            <a:ext cx="4548530" cy="30213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8" name="Picture Placeholder 33"/>
          <p:cNvSpPr>
            <a:spLocks noGrp="1"/>
          </p:cNvSpPr>
          <p:nvPr>
            <p:ph type="pic" sz="quarter" idx="24"/>
          </p:nvPr>
        </p:nvSpPr>
        <p:spPr>
          <a:xfrm>
            <a:off x="1465761" y="4702586"/>
            <a:ext cx="2208168" cy="14938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9" name="Picture Placeholder 33"/>
          <p:cNvSpPr>
            <a:spLocks noGrp="1"/>
          </p:cNvSpPr>
          <p:nvPr>
            <p:ph type="pic" sz="quarter" idx="25"/>
          </p:nvPr>
        </p:nvSpPr>
        <p:spPr>
          <a:xfrm>
            <a:off x="3806123" y="4702586"/>
            <a:ext cx="2208168" cy="14938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90" name="Picture Placeholder 33"/>
          <p:cNvSpPr>
            <a:spLocks noGrp="1"/>
          </p:cNvSpPr>
          <p:nvPr>
            <p:ph type="pic" sz="quarter" idx="26"/>
          </p:nvPr>
        </p:nvSpPr>
        <p:spPr>
          <a:xfrm>
            <a:off x="6297772" y="4702586"/>
            <a:ext cx="2208168" cy="14938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91" name="Picture Placeholder 33"/>
          <p:cNvSpPr>
            <a:spLocks noGrp="1"/>
          </p:cNvSpPr>
          <p:nvPr>
            <p:ph type="pic" sz="quarter" idx="27"/>
          </p:nvPr>
        </p:nvSpPr>
        <p:spPr>
          <a:xfrm>
            <a:off x="8638133" y="4702586"/>
            <a:ext cx="2208168" cy="14938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92" name="Picture 21" descr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icture 22" descr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algn="l">
              <a:defRPr sz="3200">
                <a:latin typeface="Arial MT Black"/>
                <a:ea typeface="Arial MT Black"/>
                <a:cs typeface="Arial MT Black"/>
                <a:sym typeface="Arial MT Black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9673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9734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en-US"/>
              <a:t>Click to edit Master text styles</a:t>
            </a:r>
          </a:p>
        </p:txBody>
      </p:sp>
      <p:pic>
        <p:nvPicPr>
          <p:cNvPr id="104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6464300"/>
            <a:ext cx="11353801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algn="l">
              <a:defRPr sz="3200">
                <a:latin typeface="Arial MT Black"/>
                <a:ea typeface="Arial MT Black"/>
                <a:cs typeface="Arial MT Black"/>
                <a:sym typeface="Arial MT Black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7275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657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16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0"/>
            <a:ext cx="11353801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79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onsa.pl/wiki/Proble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2"/>
          <p:cNvSpPr txBox="1">
            <a:spLocks noGrp="1"/>
          </p:cNvSpPr>
          <p:nvPr>
            <p:ph type="ctrTitle"/>
          </p:nvPr>
        </p:nvSpPr>
        <p:spPr>
          <a:xfrm>
            <a:off x="1524000" y="1960399"/>
            <a:ext cx="9144000" cy="10239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Recipe Sharing Platform</a:t>
            </a:r>
            <a:endParaRPr dirty="0"/>
          </a:p>
        </p:txBody>
      </p:sp>
      <p:sp>
        <p:nvSpPr>
          <p:cNvPr id="128" name="Subtitle 3"/>
          <p:cNvSpPr txBox="1">
            <a:spLocks noGrp="1"/>
          </p:cNvSpPr>
          <p:nvPr>
            <p:ph type="subTitle" sz="quarter" idx="1"/>
          </p:nvPr>
        </p:nvSpPr>
        <p:spPr>
          <a:xfrm>
            <a:off x="1523999" y="3203457"/>
            <a:ext cx="9144001" cy="209851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1. Mitchell Morris</a:t>
            </a:r>
          </a:p>
          <a:p>
            <a:r>
              <a:rPr lang="en-US" dirty="0"/>
              <a:t>2. Braydon Lamoreaux</a:t>
            </a:r>
          </a:p>
          <a:p>
            <a:r>
              <a:rPr lang="en-US" dirty="0"/>
              <a:t>3. Tyler Edwards</a:t>
            </a:r>
            <a:endParaRPr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DAA3721-C441-1D5B-E5D9-233E1E8E6DB4}"/>
              </a:ext>
            </a:extLst>
          </p:cNvPr>
          <p:cNvSpPr txBox="1">
            <a:spLocks/>
          </p:cNvSpPr>
          <p:nvPr/>
        </p:nvSpPr>
        <p:spPr>
          <a:xfrm>
            <a:off x="1524000" y="809749"/>
            <a:ext cx="9144000" cy="1023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CS 312 Group Project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803936" y="1991522"/>
            <a:ext cx="10122604" cy="41927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8277" indent="-258277" defTabSz="841247">
              <a:spcBef>
                <a:spcPts val="900"/>
              </a:spcBef>
              <a:buFontTx/>
              <a:defRPr sz="2576"/>
            </a:pPr>
            <a:endParaRPr lang="en-US" sz="2130" dirty="0"/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r>
              <a:rPr lang="en-US" sz="2130" dirty="0"/>
              <a:t>View Rendering Issues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r>
              <a:rPr lang="en-US" sz="2130" dirty="0"/>
              <a:t>Solution: After moving to Express, we struggled with insuring that EJS view files rendered correctly. We had to reorganize the file tree. 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endParaRPr lang="en-US" sz="2130" dirty="0"/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r>
              <a:rPr lang="en-US" sz="2130" dirty="0"/>
              <a:t>Navigation &amp; Page Layout Consistency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r>
              <a:rPr lang="en-US" sz="2130" dirty="0"/>
              <a:t>Solution: We struggled to get the buttons to look similar in shape and in location spacing so, we created one giant styling sheet. </a:t>
            </a:r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endParaRPr sz="2130" dirty="0"/>
          </a:p>
        </p:txBody>
      </p:sp>
      <p:sp>
        <p:nvSpPr>
          <p:cNvPr id="20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Challenges &amp; Solutions Contd.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08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2"/>
          <p:cNvSpPr txBox="1">
            <a:spLocks noGrp="1"/>
          </p:cNvSpPr>
          <p:nvPr>
            <p:ph type="ctrTitle"/>
          </p:nvPr>
        </p:nvSpPr>
        <p:spPr>
          <a:xfrm>
            <a:off x="1524000" y="2338084"/>
            <a:ext cx="9144000" cy="19210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Demonstration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364"/>
            <a:ext cx="11353800" cy="1244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itle 3"/>
          <p:cNvSpPr txBox="1">
            <a:spLocks noGrp="1"/>
          </p:cNvSpPr>
          <p:nvPr>
            <p:ph type="title"/>
          </p:nvPr>
        </p:nvSpPr>
        <p:spPr>
          <a:xfrm>
            <a:off x="838200" y="372158"/>
            <a:ext cx="10515600" cy="979015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dirty="0"/>
              <a:t>Agenda</a:t>
            </a:r>
          </a:p>
        </p:txBody>
      </p:sp>
      <p:grpSp>
        <p:nvGrpSpPr>
          <p:cNvPr id="144" name="Google Shape;750;p16"/>
          <p:cNvGrpSpPr/>
          <p:nvPr/>
        </p:nvGrpSpPr>
        <p:grpSpPr>
          <a:xfrm>
            <a:off x="3260673" y="4754489"/>
            <a:ext cx="5670655" cy="882912"/>
            <a:chOff x="34" y="34"/>
            <a:chExt cx="5670653" cy="1069985"/>
          </a:xfrm>
        </p:grpSpPr>
        <p:sp>
          <p:nvSpPr>
            <p:cNvPr id="132" name="Google Shape;751;p16"/>
            <p:cNvSpPr/>
            <p:nvPr/>
          </p:nvSpPr>
          <p:spPr>
            <a:xfrm>
              <a:off x="22328" y="141215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" name="Google Shape;752;p16"/>
            <p:cNvSpPr/>
            <p:nvPr/>
          </p:nvSpPr>
          <p:spPr>
            <a:xfrm>
              <a:off x="34" y="120419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4" name="Google Shape;753;p16"/>
            <p:cNvSpPr/>
            <p:nvPr/>
          </p:nvSpPr>
          <p:spPr>
            <a:xfrm>
              <a:off x="439248" y="34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4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080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5" name="Google Shape;754;p16"/>
            <p:cNvSpPr/>
            <p:nvPr/>
          </p:nvSpPr>
          <p:spPr>
            <a:xfrm>
              <a:off x="83834" y="951131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8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080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6" name="Google Shape;755;p16"/>
            <p:cNvSpPr/>
            <p:nvPr/>
          </p:nvSpPr>
          <p:spPr>
            <a:xfrm>
              <a:off x="133761" y="951131"/>
              <a:ext cx="731906" cy="5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020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" name="Google Shape;756;p16"/>
            <p:cNvSpPr/>
            <p:nvPr/>
          </p:nvSpPr>
          <p:spPr>
            <a:xfrm>
              <a:off x="551513" y="59460"/>
              <a:ext cx="754199" cy="5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rgbClr val="2020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40" name="Google Shape;757;p16"/>
            <p:cNvGrpSpPr/>
            <p:nvPr/>
          </p:nvGrpSpPr>
          <p:grpSpPr>
            <a:xfrm>
              <a:off x="182058" y="59460"/>
              <a:ext cx="1071647" cy="951096"/>
              <a:chOff x="0" y="0"/>
              <a:chExt cx="1071645" cy="951094"/>
            </a:xfrm>
          </p:grpSpPr>
          <p:sp>
            <p:nvSpPr>
              <p:cNvPr id="138" name="Shape"/>
              <p:cNvSpPr/>
              <p:nvPr/>
            </p:nvSpPr>
            <p:spPr>
              <a:xfrm>
                <a:off x="0" y="0"/>
                <a:ext cx="1071646" cy="951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8" y="0"/>
                    </a:moveTo>
                    <a:lnTo>
                      <a:pt x="0" y="21600"/>
                    </a:lnTo>
                    <a:lnTo>
                      <a:pt x="1812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4949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39" name="04"/>
              <p:cNvSpPr txBox="1"/>
              <p:nvPr/>
            </p:nvSpPr>
            <p:spPr>
              <a:xfrm>
                <a:off x="0" y="44765"/>
                <a:ext cx="1071646" cy="8615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04</a:t>
                </a:r>
              </a:p>
            </p:txBody>
          </p:sp>
        </p:grpSp>
        <p:sp>
          <p:nvSpPr>
            <p:cNvPr id="142" name="Google Shape;760;p16"/>
            <p:cNvSpPr txBox="1"/>
            <p:nvPr/>
          </p:nvSpPr>
          <p:spPr>
            <a:xfrm>
              <a:off x="1504618" y="308667"/>
              <a:ext cx="4004503" cy="497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sz="1700" b="1">
                  <a:solidFill>
                    <a:srgbClr val="434343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Challenges and Solutions</a:t>
              </a:r>
              <a:endParaRPr dirty="0"/>
            </a:p>
          </p:txBody>
        </p:sp>
      </p:grpSp>
      <p:grpSp>
        <p:nvGrpSpPr>
          <p:cNvPr id="157" name="Google Shape;761;p16"/>
          <p:cNvGrpSpPr/>
          <p:nvPr/>
        </p:nvGrpSpPr>
        <p:grpSpPr>
          <a:xfrm>
            <a:off x="3260673" y="3623120"/>
            <a:ext cx="5670655" cy="882569"/>
            <a:chOff x="34" y="34"/>
            <a:chExt cx="5670653" cy="1069569"/>
          </a:xfrm>
        </p:grpSpPr>
        <p:sp>
          <p:nvSpPr>
            <p:cNvPr id="145" name="Google Shape;762;p16"/>
            <p:cNvSpPr/>
            <p:nvPr/>
          </p:nvSpPr>
          <p:spPr>
            <a:xfrm>
              <a:off x="22328" y="141215"/>
              <a:ext cx="5648359" cy="831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86"/>
                    <a:pt x="0" y="2894"/>
                  </a:cubicBezTo>
                  <a:lnTo>
                    <a:pt x="0" y="18705"/>
                  </a:lnTo>
                  <a:cubicBezTo>
                    <a:pt x="0" y="2031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13"/>
                    <a:pt x="21600" y="18705"/>
                  </a:cubicBezTo>
                  <a:lnTo>
                    <a:pt x="21600" y="2894"/>
                  </a:lnTo>
                  <a:cubicBezTo>
                    <a:pt x="21600" y="128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" name="Google Shape;763;p16"/>
            <p:cNvSpPr/>
            <p:nvPr/>
          </p:nvSpPr>
          <p:spPr>
            <a:xfrm>
              <a:off x="34" y="118922"/>
              <a:ext cx="5648359" cy="831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86"/>
                    <a:pt x="0" y="2894"/>
                  </a:cubicBezTo>
                  <a:lnTo>
                    <a:pt x="0" y="18705"/>
                  </a:lnTo>
                  <a:cubicBezTo>
                    <a:pt x="0" y="2031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13"/>
                    <a:pt x="21600" y="18705"/>
                  </a:cubicBezTo>
                  <a:lnTo>
                    <a:pt x="21600" y="2894"/>
                  </a:lnTo>
                  <a:cubicBezTo>
                    <a:pt x="21600" y="128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" name="Google Shape;764;p16"/>
            <p:cNvSpPr/>
            <p:nvPr/>
          </p:nvSpPr>
          <p:spPr>
            <a:xfrm>
              <a:off x="439248" y="34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4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898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" name="Google Shape;765;p16"/>
            <p:cNvSpPr/>
            <p:nvPr/>
          </p:nvSpPr>
          <p:spPr>
            <a:xfrm>
              <a:off x="83834" y="950716"/>
              <a:ext cx="920552" cy="118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8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898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9" name="Google Shape;766;p16"/>
            <p:cNvSpPr/>
            <p:nvPr/>
          </p:nvSpPr>
          <p:spPr>
            <a:xfrm>
              <a:off x="133761" y="950716"/>
              <a:ext cx="731906" cy="5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628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0" name="Google Shape;767;p16"/>
            <p:cNvSpPr/>
            <p:nvPr/>
          </p:nvSpPr>
          <p:spPr>
            <a:xfrm>
              <a:off x="551513" y="59460"/>
              <a:ext cx="754199" cy="5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rgbClr val="C628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53" name="Google Shape;768;p16"/>
            <p:cNvGrpSpPr/>
            <p:nvPr/>
          </p:nvGrpSpPr>
          <p:grpSpPr>
            <a:xfrm>
              <a:off x="182058" y="59460"/>
              <a:ext cx="1071647" cy="950680"/>
              <a:chOff x="0" y="0"/>
              <a:chExt cx="1071645" cy="950679"/>
            </a:xfrm>
          </p:grpSpPr>
          <p:sp>
            <p:nvSpPr>
              <p:cNvPr id="151" name="Shape"/>
              <p:cNvSpPr/>
              <p:nvPr/>
            </p:nvSpPr>
            <p:spPr>
              <a:xfrm>
                <a:off x="0" y="0"/>
                <a:ext cx="1071646" cy="950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8" y="0"/>
                    </a:moveTo>
                    <a:lnTo>
                      <a:pt x="0" y="21600"/>
                    </a:lnTo>
                    <a:lnTo>
                      <a:pt x="1812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C3A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52" name="03"/>
              <p:cNvSpPr txBox="1"/>
              <p:nvPr/>
            </p:nvSpPr>
            <p:spPr>
              <a:xfrm>
                <a:off x="0" y="44557"/>
                <a:ext cx="1071646" cy="8615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03</a:t>
                </a:r>
              </a:p>
            </p:txBody>
          </p:sp>
        </p:grpSp>
        <p:sp>
          <p:nvSpPr>
            <p:cNvPr id="155" name="Google Shape;771;p16"/>
            <p:cNvSpPr txBox="1"/>
            <p:nvPr/>
          </p:nvSpPr>
          <p:spPr>
            <a:xfrm>
              <a:off x="1504618" y="286148"/>
              <a:ext cx="4004503" cy="497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sz="1700" b="1">
                  <a:solidFill>
                    <a:srgbClr val="434343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Phase - 1 and Phase - 2 Deliverables</a:t>
              </a:r>
              <a:endParaRPr dirty="0"/>
            </a:p>
          </p:txBody>
        </p:sp>
      </p:grpSp>
      <p:grpSp>
        <p:nvGrpSpPr>
          <p:cNvPr id="170" name="Google Shape;772;p16"/>
          <p:cNvGrpSpPr/>
          <p:nvPr/>
        </p:nvGrpSpPr>
        <p:grpSpPr>
          <a:xfrm>
            <a:off x="3260673" y="2591222"/>
            <a:ext cx="5670655" cy="882913"/>
            <a:chOff x="34" y="34"/>
            <a:chExt cx="5670653" cy="1069985"/>
          </a:xfrm>
        </p:grpSpPr>
        <p:sp>
          <p:nvSpPr>
            <p:cNvPr id="158" name="Google Shape;773;p16"/>
            <p:cNvSpPr/>
            <p:nvPr/>
          </p:nvSpPr>
          <p:spPr>
            <a:xfrm>
              <a:off x="22328" y="141215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9" name="Google Shape;774;p16"/>
            <p:cNvSpPr/>
            <p:nvPr/>
          </p:nvSpPr>
          <p:spPr>
            <a:xfrm>
              <a:off x="34" y="118921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0" name="Google Shape;775;p16"/>
            <p:cNvSpPr/>
            <p:nvPr/>
          </p:nvSpPr>
          <p:spPr>
            <a:xfrm>
              <a:off x="439248" y="34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4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DD7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1" name="Google Shape;776;p16"/>
            <p:cNvSpPr/>
            <p:nvPr/>
          </p:nvSpPr>
          <p:spPr>
            <a:xfrm>
              <a:off x="83834" y="951131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8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DD7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2" name="Google Shape;777;p16"/>
            <p:cNvSpPr/>
            <p:nvPr/>
          </p:nvSpPr>
          <p:spPr>
            <a:xfrm>
              <a:off x="133761" y="951131"/>
              <a:ext cx="731906" cy="5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092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3" name="Google Shape;778;p16"/>
            <p:cNvSpPr/>
            <p:nvPr/>
          </p:nvSpPr>
          <p:spPr>
            <a:xfrm>
              <a:off x="551513" y="59460"/>
              <a:ext cx="754199" cy="5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rgbClr val="E092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66" name="Google Shape;779;p16"/>
            <p:cNvGrpSpPr/>
            <p:nvPr/>
          </p:nvGrpSpPr>
          <p:grpSpPr>
            <a:xfrm>
              <a:off x="182058" y="59460"/>
              <a:ext cx="1071647" cy="951096"/>
              <a:chOff x="0" y="0"/>
              <a:chExt cx="1071645" cy="951094"/>
            </a:xfrm>
          </p:grpSpPr>
          <p:sp>
            <p:nvSpPr>
              <p:cNvPr id="164" name="Shape"/>
              <p:cNvSpPr/>
              <p:nvPr/>
            </p:nvSpPr>
            <p:spPr>
              <a:xfrm>
                <a:off x="0" y="0"/>
                <a:ext cx="1071646" cy="951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8" y="0"/>
                    </a:moveTo>
                    <a:lnTo>
                      <a:pt x="0" y="21600"/>
                    </a:lnTo>
                    <a:lnTo>
                      <a:pt x="1812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CBD2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65" name="02"/>
              <p:cNvSpPr txBox="1"/>
              <p:nvPr/>
            </p:nvSpPr>
            <p:spPr>
              <a:xfrm>
                <a:off x="0" y="44765"/>
                <a:ext cx="1071646" cy="8615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168" name="Google Shape;782;p16"/>
            <p:cNvSpPr txBox="1"/>
            <p:nvPr/>
          </p:nvSpPr>
          <p:spPr>
            <a:xfrm>
              <a:off x="1504618" y="286355"/>
              <a:ext cx="4004503" cy="497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sz="1700" b="1">
                  <a:solidFill>
                    <a:srgbClr val="434343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Project Components</a:t>
              </a:r>
              <a:endParaRPr dirty="0"/>
            </a:p>
          </p:txBody>
        </p:sp>
      </p:grpSp>
      <p:grpSp>
        <p:nvGrpSpPr>
          <p:cNvPr id="183" name="Google Shape;783;p16"/>
          <p:cNvGrpSpPr/>
          <p:nvPr/>
        </p:nvGrpSpPr>
        <p:grpSpPr>
          <a:xfrm>
            <a:off x="3260673" y="1550934"/>
            <a:ext cx="5670655" cy="882914"/>
            <a:chOff x="34" y="34"/>
            <a:chExt cx="5670653" cy="1069986"/>
          </a:xfrm>
        </p:grpSpPr>
        <p:sp>
          <p:nvSpPr>
            <p:cNvPr id="171" name="Google Shape;784;p16"/>
            <p:cNvSpPr/>
            <p:nvPr/>
          </p:nvSpPr>
          <p:spPr>
            <a:xfrm>
              <a:off x="22328" y="141215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7"/>
                    <a:pt x="0" y="2893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3"/>
                  </a:lnTo>
                  <a:cubicBezTo>
                    <a:pt x="21600" y="1297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2" name="Google Shape;785;p16"/>
            <p:cNvSpPr/>
            <p:nvPr/>
          </p:nvSpPr>
          <p:spPr>
            <a:xfrm>
              <a:off x="34" y="118922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7"/>
                    <a:pt x="0" y="2893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3"/>
                  </a:lnTo>
                  <a:cubicBezTo>
                    <a:pt x="21600" y="1297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3" name="Google Shape;786;p16"/>
            <p:cNvSpPr/>
            <p:nvPr/>
          </p:nvSpPr>
          <p:spPr>
            <a:xfrm>
              <a:off x="439248" y="34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4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5F1B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4" name="Google Shape;787;p16"/>
            <p:cNvSpPr/>
            <p:nvPr/>
          </p:nvSpPr>
          <p:spPr>
            <a:xfrm>
              <a:off x="83834" y="951132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8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5F1B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5" name="Google Shape;788;p16"/>
            <p:cNvSpPr/>
            <p:nvPr/>
          </p:nvSpPr>
          <p:spPr>
            <a:xfrm>
              <a:off x="133761" y="951132"/>
              <a:ext cx="731906" cy="59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6" name="Google Shape;789;p16"/>
            <p:cNvSpPr/>
            <p:nvPr/>
          </p:nvSpPr>
          <p:spPr>
            <a:xfrm>
              <a:off x="551513" y="59460"/>
              <a:ext cx="754199" cy="5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79" name="Google Shape;790;p16"/>
            <p:cNvGrpSpPr/>
            <p:nvPr/>
          </p:nvGrpSpPr>
          <p:grpSpPr>
            <a:xfrm>
              <a:off x="182058" y="59460"/>
              <a:ext cx="1071647" cy="951096"/>
              <a:chOff x="0" y="0"/>
              <a:chExt cx="1071645" cy="951094"/>
            </a:xfrm>
          </p:grpSpPr>
          <p:sp>
            <p:nvSpPr>
              <p:cNvPr id="177" name="Shape"/>
              <p:cNvSpPr/>
              <p:nvPr/>
            </p:nvSpPr>
            <p:spPr>
              <a:xfrm>
                <a:off x="0" y="0"/>
                <a:ext cx="1071646" cy="951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8" y="0"/>
                    </a:moveTo>
                    <a:lnTo>
                      <a:pt x="0" y="21600"/>
                    </a:lnTo>
                    <a:lnTo>
                      <a:pt x="1812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78" name="01"/>
              <p:cNvSpPr txBox="1"/>
              <p:nvPr/>
            </p:nvSpPr>
            <p:spPr>
              <a:xfrm>
                <a:off x="0" y="44765"/>
                <a:ext cx="1071646" cy="8615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  <p:sp>
          <p:nvSpPr>
            <p:cNvPr id="181" name="Google Shape;793;p16"/>
            <p:cNvSpPr txBox="1"/>
            <p:nvPr/>
          </p:nvSpPr>
          <p:spPr>
            <a:xfrm>
              <a:off x="1504618" y="308666"/>
              <a:ext cx="4004503" cy="497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sz="1700" b="1">
                  <a:solidFill>
                    <a:srgbClr val="434343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Problem Statement &amp; Idea</a:t>
              </a:r>
              <a:endParaRPr dirty="0"/>
            </a:p>
          </p:txBody>
        </p:sp>
      </p:grpSp>
      <p:grpSp>
        <p:nvGrpSpPr>
          <p:cNvPr id="2" name="Google Shape;750;p16">
            <a:extLst>
              <a:ext uri="{FF2B5EF4-FFF2-40B4-BE49-F238E27FC236}">
                <a16:creationId xmlns:a16="http://schemas.microsoft.com/office/drawing/2014/main" id="{DECC86D3-5DB8-0473-9E74-1483361846E4}"/>
              </a:ext>
            </a:extLst>
          </p:cNvPr>
          <p:cNvGrpSpPr/>
          <p:nvPr/>
        </p:nvGrpSpPr>
        <p:grpSpPr>
          <a:xfrm>
            <a:off x="3282967" y="5815192"/>
            <a:ext cx="5670655" cy="882912"/>
            <a:chOff x="34" y="34"/>
            <a:chExt cx="5670653" cy="1069985"/>
          </a:xfrm>
        </p:grpSpPr>
        <p:sp>
          <p:nvSpPr>
            <p:cNvPr id="3" name="Google Shape;751;p16">
              <a:extLst>
                <a:ext uri="{FF2B5EF4-FFF2-40B4-BE49-F238E27FC236}">
                  <a16:creationId xmlns:a16="http://schemas.microsoft.com/office/drawing/2014/main" id="{37D0BB39-9C70-0E00-A14F-A4C049FE6550}"/>
                </a:ext>
              </a:extLst>
            </p:cNvPr>
            <p:cNvSpPr/>
            <p:nvPr/>
          </p:nvSpPr>
          <p:spPr>
            <a:xfrm>
              <a:off x="22328" y="141215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" name="Google Shape;752;p16">
              <a:extLst>
                <a:ext uri="{FF2B5EF4-FFF2-40B4-BE49-F238E27FC236}">
                  <a16:creationId xmlns:a16="http://schemas.microsoft.com/office/drawing/2014/main" id="{50911033-2EDD-0CF3-6CE7-4E596FCB1FB8}"/>
                </a:ext>
              </a:extLst>
            </p:cNvPr>
            <p:cNvSpPr/>
            <p:nvPr/>
          </p:nvSpPr>
          <p:spPr>
            <a:xfrm>
              <a:off x="34" y="120419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" name="Google Shape;753;p16">
              <a:extLst>
                <a:ext uri="{FF2B5EF4-FFF2-40B4-BE49-F238E27FC236}">
                  <a16:creationId xmlns:a16="http://schemas.microsoft.com/office/drawing/2014/main" id="{BD2BB49B-A08A-E98F-A08F-55237B0783FF}"/>
                </a:ext>
              </a:extLst>
            </p:cNvPr>
            <p:cNvSpPr/>
            <p:nvPr/>
          </p:nvSpPr>
          <p:spPr>
            <a:xfrm>
              <a:off x="439248" y="34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4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030A0">
                <a:alpha val="629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" name="Google Shape;754;p16">
              <a:extLst>
                <a:ext uri="{FF2B5EF4-FFF2-40B4-BE49-F238E27FC236}">
                  <a16:creationId xmlns:a16="http://schemas.microsoft.com/office/drawing/2014/main" id="{E8948A80-393D-E5A7-F60A-63969C4E4805}"/>
                </a:ext>
              </a:extLst>
            </p:cNvPr>
            <p:cNvSpPr/>
            <p:nvPr/>
          </p:nvSpPr>
          <p:spPr>
            <a:xfrm>
              <a:off x="83834" y="951131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8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030A0">
                <a:alpha val="6216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" name="Google Shape;755;p16">
              <a:extLst>
                <a:ext uri="{FF2B5EF4-FFF2-40B4-BE49-F238E27FC236}">
                  <a16:creationId xmlns:a16="http://schemas.microsoft.com/office/drawing/2014/main" id="{D29406A3-443D-86F7-5583-38901A36FC04}"/>
                </a:ext>
              </a:extLst>
            </p:cNvPr>
            <p:cNvSpPr/>
            <p:nvPr/>
          </p:nvSpPr>
          <p:spPr>
            <a:xfrm>
              <a:off x="133761" y="951131"/>
              <a:ext cx="731906" cy="5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020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" name="Google Shape;756;p16">
              <a:extLst>
                <a:ext uri="{FF2B5EF4-FFF2-40B4-BE49-F238E27FC236}">
                  <a16:creationId xmlns:a16="http://schemas.microsoft.com/office/drawing/2014/main" id="{BB08812B-ED7A-7624-7722-AB84CD7C9203}"/>
                </a:ext>
              </a:extLst>
            </p:cNvPr>
            <p:cNvSpPr/>
            <p:nvPr/>
          </p:nvSpPr>
          <p:spPr>
            <a:xfrm>
              <a:off x="551513" y="59460"/>
              <a:ext cx="754199" cy="5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rgbClr val="2020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9" name="Google Shape;757;p16">
              <a:extLst>
                <a:ext uri="{FF2B5EF4-FFF2-40B4-BE49-F238E27FC236}">
                  <a16:creationId xmlns:a16="http://schemas.microsoft.com/office/drawing/2014/main" id="{58D39294-BFC7-DDF4-2430-5D41450205BB}"/>
                </a:ext>
              </a:extLst>
            </p:cNvPr>
            <p:cNvGrpSpPr/>
            <p:nvPr/>
          </p:nvGrpSpPr>
          <p:grpSpPr>
            <a:xfrm>
              <a:off x="182058" y="59460"/>
              <a:ext cx="1071647" cy="951096"/>
              <a:chOff x="0" y="0"/>
              <a:chExt cx="1071645" cy="951094"/>
            </a:xfrm>
          </p:grpSpPr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9F746634-EC46-B3AC-04AE-B337BDF3CAD9}"/>
                  </a:ext>
                </a:extLst>
              </p:cNvPr>
              <p:cNvSpPr/>
              <p:nvPr/>
            </p:nvSpPr>
            <p:spPr>
              <a:xfrm>
                <a:off x="0" y="0"/>
                <a:ext cx="1071646" cy="951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8" y="0"/>
                    </a:moveTo>
                    <a:lnTo>
                      <a:pt x="0" y="21600"/>
                    </a:lnTo>
                    <a:lnTo>
                      <a:pt x="1812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04">
                <a:extLst>
                  <a:ext uri="{FF2B5EF4-FFF2-40B4-BE49-F238E27FC236}">
                    <a16:creationId xmlns:a16="http://schemas.microsoft.com/office/drawing/2014/main" id="{49FAD2BC-DEBF-9DFF-CB93-72724758EEDA}"/>
                  </a:ext>
                </a:extLst>
              </p:cNvPr>
              <p:cNvSpPr txBox="1"/>
              <p:nvPr/>
            </p:nvSpPr>
            <p:spPr>
              <a:xfrm>
                <a:off x="0" y="44765"/>
                <a:ext cx="1071646" cy="861599"/>
              </a:xfrm>
              <a:prstGeom prst="rect">
                <a:avLst/>
              </a:prstGeom>
              <a:solidFill>
                <a:srgbClr val="7030A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10" name="Google Shape;760;p16">
              <a:extLst>
                <a:ext uri="{FF2B5EF4-FFF2-40B4-BE49-F238E27FC236}">
                  <a16:creationId xmlns:a16="http://schemas.microsoft.com/office/drawing/2014/main" id="{5EFDFC4D-A1C6-7BFC-4948-C87883BCB4EF}"/>
                </a:ext>
              </a:extLst>
            </p:cNvPr>
            <p:cNvSpPr txBox="1"/>
            <p:nvPr/>
          </p:nvSpPr>
          <p:spPr>
            <a:xfrm>
              <a:off x="1504618" y="308667"/>
              <a:ext cx="4004503" cy="497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sz="1700" b="1">
                  <a:solidFill>
                    <a:srgbClr val="434343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Project Demo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744087" y="2075743"/>
            <a:ext cx="7600418" cy="36451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731520">
              <a:spcBef>
                <a:spcPts val="800"/>
              </a:spcBef>
              <a:buSzTx/>
              <a:buNone/>
              <a:defRPr sz="2240" b="1"/>
            </a:pPr>
            <a:r>
              <a:rPr lang="en-US" sz="2400" dirty="0"/>
              <a:t>There is a need for a community-driven platform where people can share, discover, and interact with various recipes, tailored to different dietary preferences and cuisines. We will develop a recipe-sharing website that allows users to upload recipes, search by specific ingredients or cuisine, and interact with other users through ratings and comments. </a:t>
            </a:r>
          </a:p>
        </p:txBody>
      </p:sp>
      <p:sp>
        <p:nvSpPr>
          <p:cNvPr id="18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Problem Statement &amp; Idea</a:t>
            </a:r>
            <a:endParaRPr dirty="0"/>
          </a:p>
        </p:txBody>
      </p:sp>
      <p:grpSp>
        <p:nvGrpSpPr>
          <p:cNvPr id="189" name="Image"/>
          <p:cNvGrpSpPr/>
          <p:nvPr/>
        </p:nvGrpSpPr>
        <p:grpSpPr>
          <a:xfrm>
            <a:off x="636681" y="2596018"/>
            <a:ext cx="2908624" cy="2604550"/>
            <a:chOff x="0" y="203200"/>
            <a:chExt cx="2973270" cy="2604548"/>
          </a:xfrm>
        </p:grpSpPr>
        <p:pic>
          <p:nvPicPr>
            <p:cNvPr id="18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03200"/>
              <a:ext cx="2566870" cy="25668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7" name="Image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0" y="203621"/>
              <a:ext cx="2973270" cy="260412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960659" y="2081669"/>
            <a:ext cx="7738173" cy="36451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80736" indent="-280736">
              <a:buFontTx/>
            </a:pPr>
            <a:r>
              <a:rPr lang="en-US" sz="2130" dirty="0"/>
              <a:t>Recipe Submission Form</a:t>
            </a:r>
          </a:p>
          <a:p>
            <a:pPr marL="0" indent="0">
              <a:buNone/>
            </a:pPr>
            <a:endParaRPr lang="en-US" sz="2130" dirty="0"/>
          </a:p>
          <a:p>
            <a:pPr marL="0" indent="0">
              <a:buNone/>
            </a:pPr>
            <a:endParaRPr lang="en-US" sz="2130" dirty="0"/>
          </a:p>
          <a:p>
            <a:pPr marL="280736" indent="-280736">
              <a:buFontTx/>
            </a:pPr>
            <a:r>
              <a:rPr lang="en-US" sz="2130" dirty="0"/>
              <a:t>Search and Filter Functionality</a:t>
            </a:r>
          </a:p>
          <a:p>
            <a:pPr marL="0" indent="0">
              <a:buNone/>
            </a:pPr>
            <a:endParaRPr lang="en-US" sz="2130" dirty="0"/>
          </a:p>
          <a:p>
            <a:pPr marL="0" indent="0">
              <a:buNone/>
            </a:pPr>
            <a:endParaRPr lang="en-US" sz="2130" dirty="0"/>
          </a:p>
          <a:p>
            <a:pPr marL="280736" indent="-280736">
              <a:buFontTx/>
            </a:pPr>
            <a:r>
              <a:rPr lang="en-US" sz="2130" dirty="0"/>
              <a:t>Recipe Rating and Commenting System</a:t>
            </a:r>
          </a:p>
          <a:p>
            <a:pPr marL="280736" indent="-280736">
              <a:buFontTx/>
            </a:pPr>
            <a:endParaRPr lang="en-US" sz="2130" dirty="0"/>
          </a:p>
          <a:p>
            <a:pPr marL="280736" indent="-280736">
              <a:buFontTx/>
            </a:pPr>
            <a:endParaRPr lang="en-US" sz="2130" dirty="0"/>
          </a:p>
          <a:p>
            <a:pPr marL="280736" indent="-280736">
              <a:buFontTx/>
            </a:pPr>
            <a:r>
              <a:rPr lang="en-US" sz="2130" dirty="0"/>
              <a:t>User Profiles and Saved Recipes</a:t>
            </a:r>
          </a:p>
          <a:p>
            <a:pPr marL="0" indent="0">
              <a:buNone/>
            </a:pPr>
            <a:endParaRPr lang="en-US" sz="2130" dirty="0"/>
          </a:p>
        </p:txBody>
      </p:sp>
      <p:sp>
        <p:nvSpPr>
          <p:cNvPr id="192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Project Components</a:t>
            </a:r>
            <a:endParaRPr dirty="0"/>
          </a:p>
        </p:txBody>
      </p:sp>
      <p:pic>
        <p:nvPicPr>
          <p:cNvPr id="3" name="Picture 2" descr="Hands repairing computer tech component">
            <a:extLst>
              <a:ext uri="{FF2B5EF4-FFF2-40B4-BE49-F238E27FC236}">
                <a16:creationId xmlns:a16="http://schemas.microsoft.com/office/drawing/2014/main" id="{F679B550-6D99-89F1-B0B3-67664A0B7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832" y="3904219"/>
            <a:ext cx="3158289" cy="2105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732059" y="1764168"/>
            <a:ext cx="10312261" cy="45303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7929" indent="-277929" defTabSz="905255">
              <a:spcBef>
                <a:spcPts val="900"/>
              </a:spcBef>
              <a:buFontTx/>
              <a:defRPr sz="2772"/>
            </a:pPr>
            <a:r>
              <a:rPr lang="en-US" sz="2130" dirty="0"/>
              <a:t>Recipe Submission Form</a:t>
            </a:r>
          </a:p>
          <a:p>
            <a:pPr marL="0" indent="0" defTabSz="905255">
              <a:spcBef>
                <a:spcPts val="900"/>
              </a:spcBef>
              <a:buNone/>
              <a:defRPr sz="2772"/>
            </a:pPr>
            <a:endParaRPr lang="en-US" sz="2130" dirty="0"/>
          </a:p>
          <a:p>
            <a:pPr marL="0" indent="0" defTabSz="905255">
              <a:spcBef>
                <a:spcPts val="900"/>
              </a:spcBef>
              <a:buNone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r>
              <a:rPr lang="en-US" sz="2130" dirty="0"/>
              <a:t>Search Feasibility</a:t>
            </a:r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r>
              <a:rPr lang="en-US" sz="2130" dirty="0"/>
              <a:t>User Profile Setup</a:t>
            </a:r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r>
              <a:rPr lang="en-US" sz="2130" dirty="0"/>
              <a:t>Recipe Rating System</a:t>
            </a:r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</p:txBody>
      </p:sp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Phase – 1 Deliverables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Phase – 1 Deliverables Contd.</a:t>
            </a:r>
            <a:endParaRPr dirty="0"/>
          </a:p>
        </p:txBody>
      </p:sp>
      <p:pic>
        <p:nvPicPr>
          <p:cNvPr id="3" name="Picture 2" descr="A screenshot of a menu&#10;&#10;AI-generated content may be incorrect.">
            <a:extLst>
              <a:ext uri="{FF2B5EF4-FFF2-40B4-BE49-F238E27FC236}">
                <a16:creationId xmlns:a16="http://schemas.microsoft.com/office/drawing/2014/main" id="{0B62BD95-84C9-3C76-B7A3-71E214A01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4939"/>
            <a:ext cx="4711938" cy="254812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14E09F-34B0-C344-4B05-C61A29B1D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71" y="2154939"/>
            <a:ext cx="4712003" cy="2548122"/>
          </a:xfrm>
          <a:prstGeom prst="rect">
            <a:avLst/>
          </a:prstGeom>
        </p:spPr>
      </p:pic>
      <p:pic>
        <p:nvPicPr>
          <p:cNvPr id="9" name="Picture 8" descr="A screenshot of a phone screen showing a plate of food&#10;&#10;AI-generated content may be incorrect.">
            <a:extLst>
              <a:ext uri="{FF2B5EF4-FFF2-40B4-BE49-F238E27FC236}">
                <a16:creationId xmlns:a16="http://schemas.microsoft.com/office/drawing/2014/main" id="{753CB7CF-19E9-995D-890E-23C4E1D9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07" y="1565644"/>
            <a:ext cx="2307581" cy="372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732059" y="1764168"/>
            <a:ext cx="10312261" cy="45941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7929" indent="-277929" defTabSz="905255">
              <a:spcBef>
                <a:spcPts val="900"/>
              </a:spcBef>
              <a:buFontTx/>
              <a:defRPr sz="2772"/>
            </a:pPr>
            <a:r>
              <a:rPr lang="en-US" sz="2130" dirty="0"/>
              <a:t>Enhanced platform with commenting</a:t>
            </a:r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r>
              <a:rPr lang="en-US" sz="2130" dirty="0"/>
              <a:t>Advanced Filters</a:t>
            </a:r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r>
              <a:rPr lang="en-US" sz="2130" dirty="0"/>
              <a:t>Recommendations</a:t>
            </a:r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r>
              <a:rPr lang="en-US" sz="2130" dirty="0"/>
              <a:t>Polished UI</a:t>
            </a:r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endParaRPr lang="en-US" sz="2130" dirty="0"/>
          </a:p>
        </p:txBody>
      </p:sp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Phase – 2 Deliverables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701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Phase – 2 Deliverables Contd.</a:t>
            </a:r>
            <a:endParaRPr dirty="0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F0E14F3-381D-C50A-15DA-C73A89E35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65645" y="1546709"/>
            <a:ext cx="3319991" cy="4613665"/>
          </a:xfrm>
          <a:prstGeom prst="rect">
            <a:avLst/>
          </a:prstGeom>
        </p:spPr>
      </p:pic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9B3E2C73-AE64-5625-3A82-6CDB37F03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31" y="1569415"/>
            <a:ext cx="3319989" cy="456825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859B40-4B9D-3CC0-6930-B05DBA346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53" y="1838474"/>
            <a:ext cx="2839557" cy="40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0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803936" y="1991522"/>
            <a:ext cx="10122604" cy="41927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41247">
              <a:spcBef>
                <a:spcPts val="900"/>
              </a:spcBef>
              <a:buNone/>
              <a:defRPr sz="2576"/>
            </a:pPr>
            <a:endParaRPr lang="en-US" sz="2130" dirty="0"/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r>
              <a:rPr lang="en-US" sz="2130" dirty="0"/>
              <a:t>Keeping styling and responses all designed the same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r>
              <a:rPr lang="en-US" sz="2130" dirty="0"/>
              <a:t>Solution: Use the same font and size for all text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endParaRPr lang="en-US" sz="2130" dirty="0"/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r>
              <a:rPr lang="en-US" sz="2130" dirty="0"/>
              <a:t>Full testing the UI/UX making sure it was all good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r>
              <a:rPr lang="en-US" sz="2130" dirty="0"/>
              <a:t>Solution: Looked thoroughly through each screen to ensure everything operates functionally</a:t>
            </a:r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endParaRPr lang="en-US" sz="2130" dirty="0"/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r>
              <a:rPr lang="en-US" sz="2130" dirty="0"/>
              <a:t>React Framework Issues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r>
              <a:rPr lang="en-US" sz="2130" dirty="0"/>
              <a:t>Solution: Our original plan was to develop using a React front-end but struggled with the Backend integration so we switched to Express + EJS</a:t>
            </a:r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endParaRPr sz="2130" dirty="0"/>
          </a:p>
        </p:txBody>
      </p:sp>
      <p:sp>
        <p:nvSpPr>
          <p:cNvPr id="20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Challenges &amp; Solutions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3366"/>
      </a:dk1>
      <a:lt1>
        <a:srgbClr val="FFFFFF"/>
      </a:lt1>
      <a:dk2>
        <a:srgbClr val="A7A7A7"/>
      </a:dk2>
      <a:lt2>
        <a:srgbClr val="535353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6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6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Introduction-to-HTML" id="{929EB243-984A-1543-95D6-F46E73342F50}" vid="{F3EE05B3-44CA-4D44-A6E1-E7C0D2728001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3366"/>
      </a:dk1>
      <a:lt1>
        <a:srgbClr val="666666"/>
      </a:lt1>
      <a:dk2>
        <a:srgbClr val="A7A7A7"/>
      </a:dk2>
      <a:lt2>
        <a:srgbClr val="535353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6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6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27d49e9f-89e1-4aa0-99a3-d35b57b2ba03}" enabled="0" method="" siteId="{27d49e9f-89e1-4aa0-99a3-d35b57b2ba0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</TotalTime>
  <Words>359</Words>
  <Application>Microsoft Macintosh PowerPoint</Application>
  <PresentationFormat>Widescreen</PresentationFormat>
  <Paragraphs>76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MT Black</vt:lpstr>
      <vt:lpstr>Calibri</vt:lpstr>
      <vt:lpstr>Office Theme</vt:lpstr>
      <vt:lpstr>Recipe Sharing Platform</vt:lpstr>
      <vt:lpstr>Agenda</vt:lpstr>
      <vt:lpstr>Problem Statement &amp; Idea</vt:lpstr>
      <vt:lpstr>Project Components</vt:lpstr>
      <vt:lpstr>Phase – 1 Deliverables</vt:lpstr>
      <vt:lpstr>Phase – 1 Deliverables Contd.</vt:lpstr>
      <vt:lpstr>Phase – 2 Deliverables</vt:lpstr>
      <vt:lpstr>Phase – 2 Deliverables Contd.</vt:lpstr>
      <vt:lpstr>Challenges &amp; Solutions</vt:lpstr>
      <vt:lpstr>Challenges &amp; Solutions Contd.</vt:lpstr>
      <vt:lpstr>Project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Veera Surya Bhaskar Gali</dc:creator>
  <cp:lastModifiedBy>Mitchell Tariq Morris</cp:lastModifiedBy>
  <cp:revision>5</cp:revision>
  <dcterms:created xsi:type="dcterms:W3CDTF">2024-07-29T00:41:02Z</dcterms:created>
  <dcterms:modified xsi:type="dcterms:W3CDTF">2025-12-11T01:22:50Z</dcterms:modified>
</cp:coreProperties>
</file>